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 id="2147483825" r:id="rId2"/>
  </p:sldMasterIdLst>
  <p:sldIdLst>
    <p:sldId id="256" r:id="rId3"/>
    <p:sldId id="257" r:id="rId4"/>
    <p:sldId id="258" r:id="rId5"/>
    <p:sldId id="259" r:id="rId6"/>
    <p:sldId id="260" r:id="rId7"/>
    <p:sldId id="261" r:id="rId8"/>
    <p:sldId id="264" r:id="rId9"/>
    <p:sldId id="262" r:id="rId10"/>
    <p:sldId id="263" r:id="rId11"/>
    <p:sldId id="272" r:id="rId12"/>
    <p:sldId id="273" r:id="rId13"/>
    <p:sldId id="274" r:id="rId14"/>
    <p:sldId id="275" r:id="rId15"/>
    <p:sldId id="276" r:id="rId16"/>
    <p:sldId id="277" r:id="rId17"/>
    <p:sldId id="278" r:id="rId18"/>
    <p:sldId id="279" r:id="rId19"/>
    <p:sldId id="265" r:id="rId20"/>
    <p:sldId id="266" r:id="rId21"/>
    <p:sldId id="267" r:id="rId22"/>
    <p:sldId id="268" r:id="rId23"/>
    <p:sldId id="269" r:id="rId24"/>
    <p:sldId id="270"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01477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11767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13336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14062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812088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097948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4185589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422379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75104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748311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6930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2532121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458458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71887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F9ACA-5E80-4983-9018-547B15FE7B35}" type="datetimeFigureOut">
              <a:rPr lang="en-IN" smtClean="0"/>
              <a:t>17-01-2022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785510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437811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4258186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2040640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06141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48298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2680682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63466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744426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637739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721610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824301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2600981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257889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376644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F9ACA-5E80-4983-9018-547B15FE7B35}" type="datetimeFigureOut">
              <a:rPr lang="en-IN" smtClean="0"/>
              <a:t>17-01-2022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88480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2781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229971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408302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F9ACA-5E80-4983-9018-547B15FE7B35}" type="datetimeFigureOut">
              <a:rPr lang="en-IN" smtClean="0"/>
              <a:t>17-01-2022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74BB7-7E5C-470D-A3D6-F97CEB17FA90}" type="slidenum">
              <a:rPr lang="en-IN" smtClean="0"/>
              <a:t>‹#›</a:t>
            </a:fld>
            <a:endParaRPr lang="en-IN"/>
          </a:p>
        </p:txBody>
      </p:sp>
    </p:spTree>
    <p:extLst>
      <p:ext uri="{BB962C8B-B14F-4D97-AF65-F5344CB8AC3E}">
        <p14:creationId xmlns:p14="http://schemas.microsoft.com/office/powerpoint/2010/main" val="129294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2F9ACA-5E80-4983-9018-547B15FE7B35}" type="datetimeFigureOut">
              <a:rPr lang="en-IN" smtClean="0"/>
              <a:t>17-01-2022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C874BB7-7E5C-470D-A3D6-F97CEB17FA90}" type="slidenum">
              <a:rPr lang="en-IN" smtClean="0"/>
              <a:t>‹#›</a:t>
            </a:fld>
            <a:endParaRPr lang="en-IN"/>
          </a:p>
        </p:txBody>
      </p:sp>
    </p:spTree>
    <p:extLst>
      <p:ext uri="{BB962C8B-B14F-4D97-AF65-F5344CB8AC3E}">
        <p14:creationId xmlns:p14="http://schemas.microsoft.com/office/powerpoint/2010/main" val="357708660"/>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2F9ACA-5E80-4983-9018-547B15FE7B35}" type="datetimeFigureOut">
              <a:rPr lang="en-IN" smtClean="0"/>
              <a:t>17-01-2022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C874BB7-7E5C-470D-A3D6-F97CEB17FA90}" type="slidenum">
              <a:rPr lang="en-IN" smtClean="0"/>
              <a:t>‹#›</a:t>
            </a:fld>
            <a:endParaRPr lang="en-IN"/>
          </a:p>
        </p:txBody>
      </p:sp>
    </p:spTree>
    <p:extLst>
      <p:ext uri="{BB962C8B-B14F-4D97-AF65-F5344CB8AC3E}">
        <p14:creationId xmlns:p14="http://schemas.microsoft.com/office/powerpoint/2010/main" val="3706589831"/>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1B6D5E-D8B0-45A9-94F9-F82C310BA4B4}"/>
              </a:ext>
            </a:extLst>
          </p:cNvPr>
          <p:cNvSpPr txBox="1"/>
          <p:nvPr/>
        </p:nvSpPr>
        <p:spPr>
          <a:xfrm>
            <a:off x="706383" y="1018094"/>
            <a:ext cx="11388207" cy="2308324"/>
          </a:xfrm>
          <a:prstGeom prst="rect">
            <a:avLst/>
          </a:prstGeom>
          <a:noFill/>
        </p:spPr>
        <p:txBody>
          <a:bodyPr wrap="square" rtlCol="0">
            <a:spAutoFit/>
          </a:bodyPr>
          <a:lstStyle/>
          <a:p>
            <a:r>
              <a:rPr lang="en-IN" sz="4800" dirty="0"/>
              <a:t>Final Year Project</a:t>
            </a:r>
          </a:p>
          <a:p>
            <a:r>
              <a:rPr lang="en-IN" sz="4800" dirty="0"/>
              <a:t>	</a:t>
            </a:r>
          </a:p>
          <a:p>
            <a:r>
              <a:rPr lang="en-IN" sz="4800" dirty="0"/>
              <a:t>   NATURAL LANGUAGE PROCESSING</a:t>
            </a:r>
          </a:p>
        </p:txBody>
      </p:sp>
      <p:sp>
        <p:nvSpPr>
          <p:cNvPr id="5" name="TextBox 4">
            <a:extLst>
              <a:ext uri="{FF2B5EF4-FFF2-40B4-BE49-F238E27FC236}">
                <a16:creationId xmlns:a16="http://schemas.microsoft.com/office/drawing/2014/main" id="{AC1307A5-D07F-4DA2-ADFE-68EDDACDB264}"/>
              </a:ext>
            </a:extLst>
          </p:cNvPr>
          <p:cNvSpPr txBox="1"/>
          <p:nvPr/>
        </p:nvSpPr>
        <p:spPr>
          <a:xfrm>
            <a:off x="6096000" y="4065082"/>
            <a:ext cx="5851282" cy="2308324"/>
          </a:xfrm>
          <a:prstGeom prst="rect">
            <a:avLst/>
          </a:prstGeom>
          <a:noFill/>
        </p:spPr>
        <p:txBody>
          <a:bodyPr wrap="none" rtlCol="0">
            <a:spAutoFit/>
          </a:bodyPr>
          <a:lstStyle/>
          <a:p>
            <a:r>
              <a:rPr lang="en-IN" sz="2400" dirty="0"/>
              <a:t>Members:-</a:t>
            </a:r>
          </a:p>
          <a:p>
            <a:r>
              <a:rPr lang="en-IN" sz="2400" dirty="0"/>
              <a:t>	Tejendra Pratap (001811001</a:t>
            </a:r>
            <a:r>
              <a:rPr lang="en-IN" sz="2400" u="sng" dirty="0"/>
              <a:t>007</a:t>
            </a:r>
            <a:r>
              <a:rPr lang="en-IN" sz="2400" dirty="0"/>
              <a:t>)</a:t>
            </a:r>
          </a:p>
          <a:p>
            <a:r>
              <a:rPr lang="en-IN" sz="2400" dirty="0"/>
              <a:t>	Zaid Ahmad (001811001</a:t>
            </a:r>
            <a:r>
              <a:rPr lang="en-IN" sz="2400" u="sng" dirty="0"/>
              <a:t>042</a:t>
            </a:r>
            <a:r>
              <a:rPr lang="en-IN" sz="2400" dirty="0"/>
              <a:t>)</a:t>
            </a:r>
          </a:p>
          <a:p>
            <a:endParaRPr lang="en-IN" sz="2400" dirty="0"/>
          </a:p>
          <a:p>
            <a:r>
              <a:rPr lang="en-IN" sz="2400" dirty="0"/>
              <a:t>Mentor:-</a:t>
            </a:r>
          </a:p>
          <a:p>
            <a:r>
              <a:rPr lang="en-IN" sz="2400" dirty="0"/>
              <a:t>	</a:t>
            </a:r>
            <a:r>
              <a:rPr lang="en-IN" sz="2400" dirty="0" err="1"/>
              <a:t>Tohida</a:t>
            </a:r>
            <a:r>
              <a:rPr lang="en-IN" sz="2400" dirty="0"/>
              <a:t> Rehman</a:t>
            </a:r>
          </a:p>
        </p:txBody>
      </p:sp>
    </p:spTree>
    <p:extLst>
      <p:ext uri="{BB962C8B-B14F-4D97-AF65-F5344CB8AC3E}">
        <p14:creationId xmlns:p14="http://schemas.microsoft.com/office/powerpoint/2010/main" val="2837792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5E3084-5E05-46E0-9E05-CCA1C160C08A}"/>
              </a:ext>
            </a:extLst>
          </p:cNvPr>
          <p:cNvSpPr>
            <a:spLocks noGrp="1"/>
          </p:cNvSpPr>
          <p:nvPr>
            <p:ph type="title"/>
          </p:nvPr>
        </p:nvSpPr>
        <p:spPr/>
        <p:txBody>
          <a:bodyPr/>
          <a:lstStyle/>
          <a:p>
            <a:pPr algn="l"/>
            <a:r>
              <a:rPr lang="en-IN" sz="3600" dirty="0"/>
              <a:t>Research Paper :</a:t>
            </a:r>
            <a:br>
              <a:rPr lang="en-IN" sz="3600" dirty="0"/>
            </a:br>
            <a:r>
              <a:rPr lang="en-US" sz="3200" b="1" i="0" dirty="0">
                <a:solidFill>
                  <a:schemeClr val="tx1"/>
                </a:solidFill>
                <a:effectLst/>
                <a:latin typeface="Lucida Grande"/>
              </a:rPr>
              <a:t>Test Summarization with Latent Queries</a:t>
            </a:r>
            <a:br>
              <a:rPr lang="en-US" sz="1400" dirty="0"/>
            </a:br>
            <a:r>
              <a:rPr lang="en-US" sz="1400" dirty="0"/>
              <a:t> </a:t>
            </a:r>
            <a:endParaRPr lang="en-IN" sz="3600" dirty="0"/>
          </a:p>
        </p:txBody>
      </p:sp>
      <p:pic>
        <p:nvPicPr>
          <p:cNvPr id="3" name="Content Placeholder 2">
            <a:extLst>
              <a:ext uri="{FF2B5EF4-FFF2-40B4-BE49-F238E27FC236}">
                <a16:creationId xmlns:a16="http://schemas.microsoft.com/office/drawing/2014/main" id="{7848AA9B-719E-4729-9225-834587A7E1C6}"/>
              </a:ext>
            </a:extLst>
          </p:cNvPr>
          <p:cNvPicPr>
            <a:picLocks noGrp="1" noChangeAspect="1"/>
          </p:cNvPicPr>
          <p:nvPr>
            <p:ph idx="1"/>
          </p:nvPr>
        </p:nvPicPr>
        <p:blipFill>
          <a:blip r:embed="rId2"/>
          <a:stretch>
            <a:fillRect/>
          </a:stretch>
        </p:blipFill>
        <p:spPr>
          <a:xfrm>
            <a:off x="1042818" y="5099021"/>
            <a:ext cx="6850974" cy="891617"/>
          </a:xfrm>
        </p:spPr>
      </p:pic>
      <p:sp>
        <p:nvSpPr>
          <p:cNvPr id="6" name="TextBox 5">
            <a:extLst>
              <a:ext uri="{FF2B5EF4-FFF2-40B4-BE49-F238E27FC236}">
                <a16:creationId xmlns:a16="http://schemas.microsoft.com/office/drawing/2014/main" id="{BC33423D-91EA-4294-A1E3-DFE6504D2718}"/>
              </a:ext>
            </a:extLst>
          </p:cNvPr>
          <p:cNvSpPr txBox="1"/>
          <p:nvPr/>
        </p:nvSpPr>
        <p:spPr>
          <a:xfrm>
            <a:off x="749806" y="3163210"/>
            <a:ext cx="5901180" cy="523220"/>
          </a:xfrm>
          <a:prstGeom prst="rect">
            <a:avLst/>
          </a:prstGeom>
          <a:noFill/>
        </p:spPr>
        <p:txBody>
          <a:bodyPr wrap="square" rtlCol="0">
            <a:spAutoFit/>
          </a:bodyPr>
          <a:lstStyle/>
          <a:p>
            <a:r>
              <a:rPr lang="en-IN" sz="2800" u="sng" dirty="0"/>
              <a:t>Dataset Preparation</a:t>
            </a:r>
          </a:p>
        </p:txBody>
      </p:sp>
      <p:sp>
        <p:nvSpPr>
          <p:cNvPr id="8" name="TextBox 7">
            <a:extLst>
              <a:ext uri="{FF2B5EF4-FFF2-40B4-BE49-F238E27FC236}">
                <a16:creationId xmlns:a16="http://schemas.microsoft.com/office/drawing/2014/main" id="{82E3399C-A708-4B74-994D-16F1C02F0880}"/>
              </a:ext>
            </a:extLst>
          </p:cNvPr>
          <p:cNvSpPr txBox="1"/>
          <p:nvPr/>
        </p:nvSpPr>
        <p:spPr>
          <a:xfrm>
            <a:off x="952024" y="4250480"/>
            <a:ext cx="4072462" cy="369332"/>
          </a:xfrm>
          <a:prstGeom prst="rect">
            <a:avLst/>
          </a:prstGeom>
          <a:noFill/>
        </p:spPr>
        <p:txBody>
          <a:bodyPr wrap="square" rtlCol="0">
            <a:spAutoFit/>
          </a:bodyPr>
          <a:lstStyle/>
          <a:p>
            <a:r>
              <a:rPr lang="en-IN" dirty="0"/>
              <a:t>Input Dataset Format : </a:t>
            </a:r>
          </a:p>
        </p:txBody>
      </p:sp>
      <p:sp>
        <p:nvSpPr>
          <p:cNvPr id="10" name="TextBox 9">
            <a:extLst>
              <a:ext uri="{FF2B5EF4-FFF2-40B4-BE49-F238E27FC236}">
                <a16:creationId xmlns:a16="http://schemas.microsoft.com/office/drawing/2014/main" id="{14E9673C-0C00-459F-9A5C-F7B5EFD04753}"/>
              </a:ext>
            </a:extLst>
          </p:cNvPr>
          <p:cNvSpPr txBox="1"/>
          <p:nvPr/>
        </p:nvSpPr>
        <p:spPr>
          <a:xfrm>
            <a:off x="749806" y="2197358"/>
            <a:ext cx="7866256" cy="369332"/>
          </a:xfrm>
          <a:prstGeom prst="rect">
            <a:avLst/>
          </a:prstGeom>
          <a:noFill/>
        </p:spPr>
        <p:txBody>
          <a:bodyPr wrap="none" rtlCol="0">
            <a:spAutoFit/>
          </a:bodyPr>
          <a:lstStyle/>
          <a:p>
            <a:r>
              <a:rPr lang="en-IN" dirty="0"/>
              <a:t>Focuses on Query Focused Summarization on query free resources</a:t>
            </a:r>
          </a:p>
        </p:txBody>
      </p:sp>
    </p:spTree>
    <p:extLst>
      <p:ext uri="{BB962C8B-B14F-4D97-AF65-F5344CB8AC3E}">
        <p14:creationId xmlns:p14="http://schemas.microsoft.com/office/powerpoint/2010/main" val="242041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ED82-77B5-4267-9E3D-F7EE5ABD7AD0}"/>
              </a:ext>
            </a:extLst>
          </p:cNvPr>
          <p:cNvSpPr>
            <a:spLocks noGrp="1"/>
          </p:cNvSpPr>
          <p:nvPr>
            <p:ph type="title"/>
          </p:nvPr>
        </p:nvSpPr>
        <p:spPr/>
        <p:txBody>
          <a:bodyPr/>
          <a:lstStyle/>
          <a:p>
            <a:r>
              <a:rPr lang="en-IN" dirty="0"/>
              <a:t>Raw Dataset</a:t>
            </a:r>
          </a:p>
        </p:txBody>
      </p:sp>
      <p:pic>
        <p:nvPicPr>
          <p:cNvPr id="9" name="Content Placeholder 8">
            <a:extLst>
              <a:ext uri="{FF2B5EF4-FFF2-40B4-BE49-F238E27FC236}">
                <a16:creationId xmlns:a16="http://schemas.microsoft.com/office/drawing/2014/main" id="{F8EE4ECE-08F8-4320-A5EA-0F09F569D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743" y="1411615"/>
            <a:ext cx="9776278" cy="5284931"/>
          </a:xfrm>
        </p:spPr>
      </p:pic>
    </p:spTree>
    <p:extLst>
      <p:ext uri="{BB962C8B-B14F-4D97-AF65-F5344CB8AC3E}">
        <p14:creationId xmlns:p14="http://schemas.microsoft.com/office/powerpoint/2010/main" val="375381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ED82-77B5-4267-9E3D-F7EE5ABD7AD0}"/>
              </a:ext>
            </a:extLst>
          </p:cNvPr>
          <p:cNvSpPr>
            <a:spLocks noGrp="1"/>
          </p:cNvSpPr>
          <p:nvPr>
            <p:ph type="title"/>
          </p:nvPr>
        </p:nvSpPr>
        <p:spPr/>
        <p:txBody>
          <a:bodyPr/>
          <a:lstStyle/>
          <a:p>
            <a:r>
              <a:rPr lang="en-IN" dirty="0"/>
              <a:t>Raw Dataset</a:t>
            </a:r>
          </a:p>
        </p:txBody>
      </p:sp>
      <p:pic>
        <p:nvPicPr>
          <p:cNvPr id="6" name="Content Placeholder 5">
            <a:extLst>
              <a:ext uri="{FF2B5EF4-FFF2-40B4-BE49-F238E27FC236}">
                <a16:creationId xmlns:a16="http://schemas.microsoft.com/office/drawing/2014/main" id="{7F8C208E-479D-473E-8BE6-FD6D43608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332" y="1331119"/>
            <a:ext cx="10736600" cy="5267644"/>
          </a:xfrm>
        </p:spPr>
      </p:pic>
    </p:spTree>
    <p:extLst>
      <p:ext uri="{BB962C8B-B14F-4D97-AF65-F5344CB8AC3E}">
        <p14:creationId xmlns:p14="http://schemas.microsoft.com/office/powerpoint/2010/main" val="348206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ED82-77B5-4267-9E3D-F7EE5ABD7AD0}"/>
              </a:ext>
            </a:extLst>
          </p:cNvPr>
          <p:cNvSpPr>
            <a:spLocks noGrp="1"/>
          </p:cNvSpPr>
          <p:nvPr>
            <p:ph type="title"/>
          </p:nvPr>
        </p:nvSpPr>
        <p:spPr/>
        <p:txBody>
          <a:bodyPr/>
          <a:lstStyle/>
          <a:p>
            <a:r>
              <a:rPr lang="en-IN" dirty="0"/>
              <a:t>Raw Dataset</a:t>
            </a:r>
          </a:p>
        </p:txBody>
      </p:sp>
      <p:pic>
        <p:nvPicPr>
          <p:cNvPr id="6" name="Content Placeholder 5">
            <a:extLst>
              <a:ext uri="{FF2B5EF4-FFF2-40B4-BE49-F238E27FC236}">
                <a16:creationId xmlns:a16="http://schemas.microsoft.com/office/drawing/2014/main" id="{832DBFD0-A41E-4793-BA96-245A71891B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642" y="1366887"/>
            <a:ext cx="10378511" cy="5137608"/>
          </a:xfrm>
        </p:spPr>
      </p:pic>
    </p:spTree>
    <p:extLst>
      <p:ext uri="{BB962C8B-B14F-4D97-AF65-F5344CB8AC3E}">
        <p14:creationId xmlns:p14="http://schemas.microsoft.com/office/powerpoint/2010/main" val="3440978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282D-86F0-4CA8-B4BC-3AD7208A815D}"/>
              </a:ext>
            </a:extLst>
          </p:cNvPr>
          <p:cNvSpPr>
            <a:spLocks noGrp="1"/>
          </p:cNvSpPr>
          <p:nvPr>
            <p:ph type="title"/>
          </p:nvPr>
        </p:nvSpPr>
        <p:spPr/>
        <p:txBody>
          <a:bodyPr/>
          <a:lstStyle/>
          <a:p>
            <a:r>
              <a:rPr lang="en-IN" dirty="0"/>
              <a:t>Code</a:t>
            </a:r>
          </a:p>
        </p:txBody>
      </p:sp>
      <p:pic>
        <p:nvPicPr>
          <p:cNvPr id="9" name="Content Placeholder 8">
            <a:extLst>
              <a:ext uri="{FF2B5EF4-FFF2-40B4-BE49-F238E27FC236}">
                <a16:creationId xmlns:a16="http://schemas.microsoft.com/office/drawing/2014/main" id="{93607F29-EC34-408D-88E5-5C3E4E995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699" y="1331118"/>
            <a:ext cx="10390503" cy="5293487"/>
          </a:xfrm>
        </p:spPr>
      </p:pic>
    </p:spTree>
    <p:extLst>
      <p:ext uri="{BB962C8B-B14F-4D97-AF65-F5344CB8AC3E}">
        <p14:creationId xmlns:p14="http://schemas.microsoft.com/office/powerpoint/2010/main" val="1852216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282D-86F0-4CA8-B4BC-3AD7208A815D}"/>
              </a:ext>
            </a:extLst>
          </p:cNvPr>
          <p:cNvSpPr>
            <a:spLocks noGrp="1"/>
          </p:cNvSpPr>
          <p:nvPr>
            <p:ph type="title"/>
          </p:nvPr>
        </p:nvSpPr>
        <p:spPr/>
        <p:txBody>
          <a:bodyPr/>
          <a:lstStyle/>
          <a:p>
            <a:r>
              <a:rPr lang="en-IN" dirty="0"/>
              <a:t>Code</a:t>
            </a:r>
          </a:p>
        </p:txBody>
      </p:sp>
      <p:pic>
        <p:nvPicPr>
          <p:cNvPr id="6" name="Content Placeholder 5">
            <a:extLst>
              <a:ext uri="{FF2B5EF4-FFF2-40B4-BE49-F238E27FC236}">
                <a16:creationId xmlns:a16="http://schemas.microsoft.com/office/drawing/2014/main" id="{F41F2125-5C28-42BE-85DB-5DD708770C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820" y="1357459"/>
            <a:ext cx="10380528" cy="5238088"/>
          </a:xfrm>
        </p:spPr>
      </p:pic>
    </p:spTree>
    <p:extLst>
      <p:ext uri="{BB962C8B-B14F-4D97-AF65-F5344CB8AC3E}">
        <p14:creationId xmlns:p14="http://schemas.microsoft.com/office/powerpoint/2010/main" val="280213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3E02-8B0A-45EE-AEEF-E226E89DEBE7}"/>
              </a:ext>
            </a:extLst>
          </p:cNvPr>
          <p:cNvSpPr>
            <a:spLocks noGrp="1"/>
          </p:cNvSpPr>
          <p:nvPr>
            <p:ph type="title"/>
          </p:nvPr>
        </p:nvSpPr>
        <p:spPr/>
        <p:txBody>
          <a:bodyPr/>
          <a:lstStyle/>
          <a:p>
            <a:r>
              <a:rPr lang="en-IN" dirty="0"/>
              <a:t>Processed Dataset</a:t>
            </a:r>
          </a:p>
        </p:txBody>
      </p:sp>
      <p:pic>
        <p:nvPicPr>
          <p:cNvPr id="7" name="Content Placeholder 6">
            <a:extLst>
              <a:ext uri="{FF2B5EF4-FFF2-40B4-BE49-F238E27FC236}">
                <a16:creationId xmlns:a16="http://schemas.microsoft.com/office/drawing/2014/main" id="{9BAB4407-4933-4063-B4BF-11DBF40470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602" y="1223078"/>
            <a:ext cx="10500780" cy="5182203"/>
          </a:xfrm>
        </p:spPr>
      </p:pic>
    </p:spTree>
    <p:extLst>
      <p:ext uri="{BB962C8B-B14F-4D97-AF65-F5344CB8AC3E}">
        <p14:creationId xmlns:p14="http://schemas.microsoft.com/office/powerpoint/2010/main" val="4134611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3E02-8B0A-45EE-AEEF-E226E89DEBE7}"/>
              </a:ext>
            </a:extLst>
          </p:cNvPr>
          <p:cNvSpPr>
            <a:spLocks noGrp="1"/>
          </p:cNvSpPr>
          <p:nvPr>
            <p:ph type="title"/>
          </p:nvPr>
        </p:nvSpPr>
        <p:spPr/>
        <p:txBody>
          <a:bodyPr/>
          <a:lstStyle/>
          <a:p>
            <a:r>
              <a:rPr lang="en-IN" dirty="0"/>
              <a:t>Processed Dataset</a:t>
            </a:r>
          </a:p>
        </p:txBody>
      </p:sp>
      <p:pic>
        <p:nvPicPr>
          <p:cNvPr id="5" name="Content Placeholder 4">
            <a:extLst>
              <a:ext uri="{FF2B5EF4-FFF2-40B4-BE49-F238E27FC236}">
                <a16:creationId xmlns:a16="http://schemas.microsoft.com/office/drawing/2014/main" id="{F3F7210B-F982-45BB-9A96-832CA7436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034" y="1331118"/>
            <a:ext cx="10583037" cy="5211083"/>
          </a:xfrm>
        </p:spPr>
      </p:pic>
    </p:spTree>
    <p:extLst>
      <p:ext uri="{BB962C8B-B14F-4D97-AF65-F5344CB8AC3E}">
        <p14:creationId xmlns:p14="http://schemas.microsoft.com/office/powerpoint/2010/main" val="1128108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C734-C8EB-4237-9AA4-781600585287}"/>
              </a:ext>
            </a:extLst>
          </p:cNvPr>
          <p:cNvSpPr>
            <a:spLocks noGrp="1"/>
          </p:cNvSpPr>
          <p:nvPr>
            <p:ph type="title"/>
          </p:nvPr>
        </p:nvSpPr>
        <p:spPr/>
        <p:txBody>
          <a:bodyPr/>
          <a:lstStyle/>
          <a:p>
            <a:r>
              <a:rPr lang="en-IN" sz="3600" dirty="0"/>
              <a:t>Extracting the experimental configuration from the research papers</a:t>
            </a:r>
          </a:p>
        </p:txBody>
      </p:sp>
      <p:pic>
        <p:nvPicPr>
          <p:cNvPr id="5" name="Content Placeholder 4">
            <a:extLst>
              <a:ext uri="{FF2B5EF4-FFF2-40B4-BE49-F238E27FC236}">
                <a16:creationId xmlns:a16="http://schemas.microsoft.com/office/drawing/2014/main" id="{3884AA87-7E74-49BC-8A75-63CA31A910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571" y="1737534"/>
            <a:ext cx="10067826" cy="5186454"/>
          </a:xfrm>
        </p:spPr>
      </p:pic>
    </p:spTree>
    <p:extLst>
      <p:ext uri="{BB962C8B-B14F-4D97-AF65-F5344CB8AC3E}">
        <p14:creationId xmlns:p14="http://schemas.microsoft.com/office/powerpoint/2010/main" val="306681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95F8-9195-44B8-A107-375A1317941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E2A97D16-B57A-4E95-9D87-B1E0067B9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56" y="226359"/>
            <a:ext cx="12080688" cy="6405282"/>
          </a:xfrm>
        </p:spPr>
      </p:pic>
    </p:spTree>
    <p:extLst>
      <p:ext uri="{BB962C8B-B14F-4D97-AF65-F5344CB8AC3E}">
        <p14:creationId xmlns:p14="http://schemas.microsoft.com/office/powerpoint/2010/main" val="211129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3828-EE49-49E6-89A5-280825B53E38}"/>
              </a:ext>
            </a:extLst>
          </p:cNvPr>
          <p:cNvSpPr>
            <a:spLocks noGrp="1"/>
          </p:cNvSpPr>
          <p:nvPr>
            <p:ph type="title"/>
          </p:nvPr>
        </p:nvSpPr>
        <p:spPr>
          <a:xfrm>
            <a:off x="1036163" y="1072136"/>
            <a:ext cx="10515600" cy="1048895"/>
          </a:xfrm>
        </p:spPr>
        <p:txBody>
          <a:bodyPr/>
          <a:lstStyle/>
          <a:p>
            <a:r>
              <a:rPr lang="en-IN" dirty="0"/>
              <a:t>Basics Of Natural Language Processing</a:t>
            </a:r>
          </a:p>
        </p:txBody>
      </p:sp>
      <p:sp>
        <p:nvSpPr>
          <p:cNvPr id="3" name="Content Placeholder 2">
            <a:extLst>
              <a:ext uri="{FF2B5EF4-FFF2-40B4-BE49-F238E27FC236}">
                <a16:creationId xmlns:a16="http://schemas.microsoft.com/office/drawing/2014/main" id="{982EB79F-1243-4F6C-AE50-7E626F68ECDE}"/>
              </a:ext>
            </a:extLst>
          </p:cNvPr>
          <p:cNvSpPr>
            <a:spLocks noGrp="1"/>
          </p:cNvSpPr>
          <p:nvPr>
            <p:ph idx="1"/>
          </p:nvPr>
        </p:nvSpPr>
        <p:spPr>
          <a:xfrm>
            <a:off x="1598629" y="2121031"/>
            <a:ext cx="5782558" cy="3196668"/>
          </a:xfrm>
        </p:spPr>
        <p:txBody>
          <a:bodyPr>
            <a:normAutofit/>
          </a:bodyPr>
          <a:lstStyle/>
          <a:p>
            <a:pPr>
              <a:lnSpc>
                <a:spcPct val="70000"/>
              </a:lnSpc>
            </a:pPr>
            <a:r>
              <a:rPr lang="en-US" sz="3200" dirty="0"/>
              <a:t>Tokenization</a:t>
            </a:r>
          </a:p>
          <a:p>
            <a:pPr>
              <a:lnSpc>
                <a:spcPct val="70000"/>
              </a:lnSpc>
            </a:pPr>
            <a:r>
              <a:rPr lang="en-US" sz="3200" dirty="0"/>
              <a:t>Stop Words</a:t>
            </a:r>
          </a:p>
          <a:p>
            <a:pPr>
              <a:lnSpc>
                <a:spcPct val="70000"/>
              </a:lnSpc>
            </a:pPr>
            <a:r>
              <a:rPr lang="en-US" sz="3200" dirty="0"/>
              <a:t>Stemming</a:t>
            </a:r>
          </a:p>
          <a:p>
            <a:pPr>
              <a:lnSpc>
                <a:spcPct val="70000"/>
              </a:lnSpc>
            </a:pPr>
            <a:r>
              <a:rPr lang="en-US" sz="3200" dirty="0"/>
              <a:t>Lemmatization</a:t>
            </a:r>
          </a:p>
          <a:p>
            <a:pPr>
              <a:lnSpc>
                <a:spcPct val="70000"/>
              </a:lnSpc>
            </a:pPr>
            <a:r>
              <a:rPr lang="en-US" sz="3200" dirty="0"/>
              <a:t>Bag of Words</a:t>
            </a:r>
          </a:p>
          <a:p>
            <a:pPr>
              <a:lnSpc>
                <a:spcPct val="70000"/>
              </a:lnSpc>
            </a:pPr>
            <a:r>
              <a:rPr lang="en-US" sz="3200" dirty="0"/>
              <a:t>TF-IDF</a:t>
            </a:r>
            <a:endParaRPr lang="en-IN" sz="3200" dirty="0"/>
          </a:p>
        </p:txBody>
      </p:sp>
    </p:spTree>
    <p:extLst>
      <p:ext uri="{BB962C8B-B14F-4D97-AF65-F5344CB8AC3E}">
        <p14:creationId xmlns:p14="http://schemas.microsoft.com/office/powerpoint/2010/main" val="3862220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9BF-2A8E-41C1-BC5C-B3A0FB53F1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D34692-C839-497F-8FB0-3CDE7E0A4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92232"/>
            <a:ext cx="12159940" cy="6459968"/>
          </a:xfrm>
        </p:spPr>
      </p:pic>
    </p:spTree>
    <p:extLst>
      <p:ext uri="{BB962C8B-B14F-4D97-AF65-F5344CB8AC3E}">
        <p14:creationId xmlns:p14="http://schemas.microsoft.com/office/powerpoint/2010/main" val="110922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481E-4976-47B3-916C-888E960146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CC34F7-883D-4F8A-81B2-F0EA3A4881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490"/>
            <a:ext cx="12192039" cy="6477020"/>
          </a:xfrm>
        </p:spPr>
      </p:pic>
    </p:spTree>
    <p:extLst>
      <p:ext uri="{BB962C8B-B14F-4D97-AF65-F5344CB8AC3E}">
        <p14:creationId xmlns:p14="http://schemas.microsoft.com/office/powerpoint/2010/main" val="200491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CF02-630C-47CB-BD57-D73242402C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9A7187-8BD9-4A88-9F44-4968671BFF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3695"/>
            <a:ext cx="12235379" cy="6480928"/>
          </a:xfrm>
        </p:spPr>
      </p:pic>
    </p:spTree>
    <p:extLst>
      <p:ext uri="{BB962C8B-B14F-4D97-AF65-F5344CB8AC3E}">
        <p14:creationId xmlns:p14="http://schemas.microsoft.com/office/powerpoint/2010/main" val="355301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412A-3ECF-4AAE-80AD-DEBFCA32663A}"/>
              </a:ext>
            </a:extLst>
          </p:cNvPr>
          <p:cNvSpPr>
            <a:spLocks noGrp="1"/>
          </p:cNvSpPr>
          <p:nvPr>
            <p:ph type="title"/>
          </p:nvPr>
        </p:nvSpPr>
        <p:spPr/>
        <p:txBody>
          <a:bodyPr/>
          <a:lstStyle/>
          <a:p>
            <a:r>
              <a:rPr lang="en-IN" sz="4400" b="1" dirty="0"/>
              <a:t>What Next ?</a:t>
            </a:r>
            <a:endParaRPr lang="en-IN" b="1" dirty="0"/>
          </a:p>
        </p:txBody>
      </p:sp>
      <p:sp>
        <p:nvSpPr>
          <p:cNvPr id="3" name="Content Placeholder 2">
            <a:extLst>
              <a:ext uri="{FF2B5EF4-FFF2-40B4-BE49-F238E27FC236}">
                <a16:creationId xmlns:a16="http://schemas.microsoft.com/office/drawing/2014/main" id="{DD8C65B7-A7D9-436C-8E90-F9406AFCEA56}"/>
              </a:ext>
            </a:extLst>
          </p:cNvPr>
          <p:cNvSpPr>
            <a:spLocks noGrp="1"/>
          </p:cNvSpPr>
          <p:nvPr>
            <p:ph idx="1"/>
          </p:nvPr>
        </p:nvSpPr>
        <p:spPr>
          <a:xfrm>
            <a:off x="875202" y="1853248"/>
            <a:ext cx="8674152" cy="4195481"/>
          </a:xfrm>
        </p:spPr>
        <p:txBody>
          <a:bodyPr>
            <a:normAutofit/>
          </a:bodyPr>
          <a:lstStyle/>
          <a:p>
            <a:r>
              <a:rPr lang="en-IN" sz="2800" dirty="0"/>
              <a:t>Research on making use of some question answering model or slot tagging for extracting experimental configuration from research papers.</a:t>
            </a:r>
          </a:p>
          <a:p>
            <a:r>
              <a:rPr lang="en-IN" sz="2800" dirty="0"/>
              <a:t>Implement the research papers.</a:t>
            </a:r>
          </a:p>
        </p:txBody>
      </p:sp>
    </p:spTree>
    <p:extLst>
      <p:ext uri="{BB962C8B-B14F-4D97-AF65-F5344CB8AC3E}">
        <p14:creationId xmlns:p14="http://schemas.microsoft.com/office/powerpoint/2010/main" val="2847609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BA36-472D-429C-B7C6-43D99F7F47E4}"/>
              </a:ext>
            </a:extLst>
          </p:cNvPr>
          <p:cNvSpPr>
            <a:spLocks noGrp="1"/>
          </p:cNvSpPr>
          <p:nvPr>
            <p:ph type="title"/>
          </p:nvPr>
        </p:nvSpPr>
        <p:spPr>
          <a:xfrm>
            <a:off x="2710581" y="2564323"/>
            <a:ext cx="7781452" cy="2205642"/>
          </a:xfrm>
        </p:spPr>
        <p:txBody>
          <a:bodyPr/>
          <a:lstStyle/>
          <a:p>
            <a:r>
              <a:rPr lang="en-IN" sz="8800" b="1" dirty="0"/>
              <a:t>THANK YOU</a:t>
            </a:r>
          </a:p>
        </p:txBody>
      </p:sp>
    </p:spTree>
    <p:extLst>
      <p:ext uri="{BB962C8B-B14F-4D97-AF65-F5344CB8AC3E}">
        <p14:creationId xmlns:p14="http://schemas.microsoft.com/office/powerpoint/2010/main" val="2126449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F34B-2EB9-484D-B45C-E08AAC0CD046}"/>
              </a:ext>
            </a:extLst>
          </p:cNvPr>
          <p:cNvSpPr>
            <a:spLocks noGrp="1"/>
          </p:cNvSpPr>
          <p:nvPr>
            <p:ph type="title"/>
          </p:nvPr>
        </p:nvSpPr>
        <p:spPr>
          <a:xfrm>
            <a:off x="617830" y="330054"/>
            <a:ext cx="10439811" cy="1903983"/>
          </a:xfrm>
        </p:spPr>
        <p:txBody>
          <a:bodyPr/>
          <a:lstStyle/>
          <a:p>
            <a:r>
              <a:rPr lang="en-IN" sz="3600" dirty="0"/>
              <a:t>Research Paper : </a:t>
            </a:r>
            <a:br>
              <a:rPr lang="en-IN" sz="3600" dirty="0"/>
            </a:br>
            <a:r>
              <a:rPr lang="en-US" sz="3600" dirty="0"/>
              <a:t>PRETRAINED LANGUAGE MODELS FOR</a:t>
            </a:r>
            <a:br>
              <a:rPr lang="en-US" sz="3600" dirty="0"/>
            </a:br>
            <a:r>
              <a:rPr lang="en-US" sz="3600" dirty="0"/>
              <a:t>SEQUENTIAL SENTENCE</a:t>
            </a:r>
            <a:endParaRPr lang="en-IN" sz="3600" dirty="0"/>
          </a:p>
        </p:txBody>
      </p:sp>
      <p:sp>
        <p:nvSpPr>
          <p:cNvPr id="3" name="Content Placeholder 2">
            <a:extLst>
              <a:ext uri="{FF2B5EF4-FFF2-40B4-BE49-F238E27FC236}">
                <a16:creationId xmlns:a16="http://schemas.microsoft.com/office/drawing/2014/main" id="{54ED601F-2D67-4681-9097-5FAB1C8871CE}"/>
              </a:ext>
            </a:extLst>
          </p:cNvPr>
          <p:cNvSpPr>
            <a:spLocks noGrp="1"/>
          </p:cNvSpPr>
          <p:nvPr>
            <p:ph idx="1"/>
          </p:nvPr>
        </p:nvSpPr>
        <p:spPr>
          <a:xfrm>
            <a:off x="778086" y="2130457"/>
            <a:ext cx="10703761" cy="4397489"/>
          </a:xfrm>
        </p:spPr>
        <p:txBody>
          <a:bodyPr>
            <a:normAutofit/>
          </a:bodyPr>
          <a:lstStyle/>
          <a:p>
            <a:pPr marL="0" indent="0">
              <a:buNone/>
            </a:pPr>
            <a:r>
              <a:rPr lang="en-US" sz="2400" b="0" i="0" dirty="0">
                <a:effectLst/>
                <a:latin typeface="Roboto" panose="02000000000000000000" pitchFamily="2" charset="0"/>
              </a:rPr>
              <a:t>Objective: </a:t>
            </a:r>
          </a:p>
          <a:p>
            <a:pPr marL="0" indent="0">
              <a:buNone/>
            </a:pPr>
            <a:r>
              <a:rPr lang="en-US" sz="2400" b="0" i="0" dirty="0">
                <a:effectLst/>
                <a:latin typeface="Roboto" panose="02000000000000000000" pitchFamily="2" charset="0"/>
              </a:rPr>
              <a:t>Classification of sequence of sentences into corresponding categories , taking into consideration the context of the document. </a:t>
            </a:r>
            <a:endParaRPr lang="en-US" sz="2400" dirty="0">
              <a:latin typeface="Roboto" panose="02000000000000000000" pitchFamily="2" charset="0"/>
            </a:endParaRPr>
          </a:p>
          <a:p>
            <a:pPr marL="0" indent="0">
              <a:buNone/>
            </a:pPr>
            <a:r>
              <a:rPr lang="en-US" sz="2400" b="0" i="0" dirty="0">
                <a:effectLst/>
                <a:latin typeface="Roboto" panose="02000000000000000000" pitchFamily="2" charset="0"/>
              </a:rPr>
              <a:t>The meaning of a sentence in a document is often informed by context from neighboring sentences.</a:t>
            </a:r>
          </a:p>
          <a:p>
            <a:pPr marL="0" indent="0">
              <a:buNone/>
            </a:pPr>
            <a:r>
              <a:rPr lang="en-US" sz="2400" dirty="0">
                <a:latin typeface="Roboto" panose="02000000000000000000" pitchFamily="2" charset="0"/>
              </a:rPr>
              <a:t>Dataset:</a:t>
            </a:r>
          </a:p>
          <a:p>
            <a:pPr marL="0" indent="0">
              <a:buNone/>
            </a:pPr>
            <a:r>
              <a:rPr lang="en-US" sz="2400" dirty="0">
                <a:latin typeface="Roboto" panose="02000000000000000000" pitchFamily="2" charset="0"/>
              </a:rPr>
              <a:t>Scientific abstract sentence classification</a:t>
            </a:r>
          </a:p>
          <a:p>
            <a:pPr marL="0" indent="0">
              <a:buNone/>
            </a:pPr>
            <a:r>
              <a:rPr lang="en-US" sz="2400" dirty="0">
                <a:latin typeface="Roboto" panose="02000000000000000000" pitchFamily="2" charset="0"/>
              </a:rPr>
              <a:t>a) PUBMED-RCT 	b) CSABSTRUCT		c) </a:t>
            </a:r>
            <a:r>
              <a:rPr lang="en-IN" sz="2400" dirty="0">
                <a:latin typeface="Roboto" panose="02000000000000000000" pitchFamily="2" charset="0"/>
                <a:ea typeface="Roboto" panose="02000000000000000000" pitchFamily="2" charset="0"/>
              </a:rPr>
              <a:t>NICTA</a:t>
            </a:r>
            <a:endParaRPr lang="en-US" sz="2400" dirty="0">
              <a:latin typeface="Roboto" panose="02000000000000000000" pitchFamily="2" charset="0"/>
              <a:ea typeface="Roboto" panose="02000000000000000000" pitchFamily="2" charset="0"/>
            </a:endParaRPr>
          </a:p>
          <a:p>
            <a:pPr marL="0" indent="0">
              <a:buNone/>
            </a:pPr>
            <a:endParaRPr lang="en-US" sz="2400" dirty="0">
              <a:latin typeface="Roboto" panose="02000000000000000000" pitchFamily="2" charset="0"/>
            </a:endParaRPr>
          </a:p>
          <a:p>
            <a:pPr marL="0" indent="0">
              <a:buNone/>
            </a:pPr>
            <a:endParaRPr lang="en-IN" sz="2400" dirty="0"/>
          </a:p>
        </p:txBody>
      </p:sp>
    </p:spTree>
    <p:extLst>
      <p:ext uri="{BB962C8B-B14F-4D97-AF65-F5344CB8AC3E}">
        <p14:creationId xmlns:p14="http://schemas.microsoft.com/office/powerpoint/2010/main" val="3083019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72AA-6DBB-4904-BF9E-552CA963FFF7}"/>
              </a:ext>
            </a:extLst>
          </p:cNvPr>
          <p:cNvSpPr>
            <a:spLocks noGrp="1"/>
          </p:cNvSpPr>
          <p:nvPr>
            <p:ph type="title"/>
          </p:nvPr>
        </p:nvSpPr>
        <p:spPr>
          <a:xfrm>
            <a:off x="1009044" y="259238"/>
            <a:ext cx="9404723" cy="700725"/>
          </a:xfrm>
        </p:spPr>
        <p:txBody>
          <a:bodyPr/>
          <a:lstStyle/>
          <a:p>
            <a:r>
              <a:rPr lang="en-IN" sz="3200" dirty="0"/>
              <a:t>Model </a:t>
            </a:r>
          </a:p>
        </p:txBody>
      </p:sp>
      <p:sp>
        <p:nvSpPr>
          <p:cNvPr id="3" name="Content Placeholder 2">
            <a:extLst>
              <a:ext uri="{FF2B5EF4-FFF2-40B4-BE49-F238E27FC236}">
                <a16:creationId xmlns:a16="http://schemas.microsoft.com/office/drawing/2014/main" id="{A2EA100E-A0E5-4A0A-988E-3236191E43EA}"/>
              </a:ext>
            </a:extLst>
          </p:cNvPr>
          <p:cNvSpPr>
            <a:spLocks noGrp="1"/>
          </p:cNvSpPr>
          <p:nvPr>
            <p:ph idx="1"/>
          </p:nvPr>
        </p:nvSpPr>
        <p:spPr>
          <a:xfrm>
            <a:off x="1027521" y="947856"/>
            <a:ext cx="10350631" cy="4592524"/>
          </a:xfrm>
        </p:spPr>
        <p:txBody>
          <a:bodyPr>
            <a:normAutofit/>
          </a:bodyPr>
          <a:lstStyle/>
          <a:p>
            <a:pPr marL="0" indent="0">
              <a:buNone/>
            </a:pPr>
            <a:r>
              <a:rPr lang="en-US" sz="1800" b="0" i="0" dirty="0">
                <a:effectLst/>
                <a:latin typeface="Roboto" panose="02000000000000000000" pitchFamily="2" charset="0"/>
              </a:rPr>
              <a:t>An approach for SSC (Sequential Sentence Classification) based on BERT to encode sentences in context.</a:t>
            </a:r>
          </a:p>
          <a:p>
            <a:pPr marL="0" indent="0">
              <a:buNone/>
            </a:pPr>
            <a:r>
              <a:rPr lang="en-US" sz="1800" b="0" i="0" dirty="0">
                <a:effectLst/>
                <a:latin typeface="Roboto" panose="02000000000000000000" pitchFamily="2" charset="0"/>
              </a:rPr>
              <a:t>A large sequence is formed from many sentences, separated by [ SEP ] delimiter, [ CLS ] is added in the starting and it is fed to BERT.</a:t>
            </a:r>
            <a:endParaRPr lang="en-US" sz="1800" dirty="0">
              <a:latin typeface="Roboto" panose="02000000000000000000" pitchFamily="2" charset="0"/>
            </a:endParaRPr>
          </a:p>
          <a:p>
            <a:pPr marL="0" indent="0">
              <a:buNone/>
            </a:pPr>
            <a:r>
              <a:rPr lang="en-US" sz="1800" dirty="0">
                <a:latin typeface="Roboto" panose="02000000000000000000" pitchFamily="2" charset="0"/>
              </a:rPr>
              <a:t>E</a:t>
            </a:r>
            <a:r>
              <a:rPr lang="en-US" sz="1800" b="0" i="0" dirty="0">
                <a:effectLst/>
                <a:latin typeface="Roboto" panose="02000000000000000000" pitchFamily="2" charset="0"/>
              </a:rPr>
              <a:t>ncodings of [ SEP ] tokens is used to classify each sentence instead of using [ CLS ] tokens, as used in BERT.</a:t>
            </a:r>
          </a:p>
          <a:p>
            <a:pPr marL="0" indent="0">
              <a:buNone/>
            </a:pPr>
            <a:r>
              <a:rPr lang="en-US" sz="1800" b="0" i="0" dirty="0">
                <a:effectLst/>
                <a:latin typeface="Roboto" panose="02000000000000000000" pitchFamily="2" charset="0"/>
              </a:rPr>
              <a:t>The pretrained model is finetuned on task-specific training data, where the model learns appropriate weights of the [ SEP ] tokens to allow it to capture contextual info.</a:t>
            </a:r>
          </a:p>
          <a:p>
            <a:pPr marL="0" indent="0">
              <a:buNone/>
            </a:pPr>
            <a:r>
              <a:rPr lang="en-US" sz="1800" b="0" i="0" dirty="0">
                <a:effectLst/>
                <a:latin typeface="Roboto" panose="02000000000000000000" pitchFamily="2" charset="0"/>
              </a:rPr>
              <a:t>BERT pretrained weights support 512 </a:t>
            </a:r>
            <a:r>
              <a:rPr lang="en-US" sz="1800" b="0" i="0" dirty="0" err="1">
                <a:effectLst/>
                <a:latin typeface="Roboto" panose="02000000000000000000" pitchFamily="2" charset="0"/>
              </a:rPr>
              <a:t>wordpieces</a:t>
            </a:r>
            <a:r>
              <a:rPr lang="en-US" sz="1800" b="0" i="0" dirty="0">
                <a:effectLst/>
                <a:latin typeface="Roboto" panose="02000000000000000000" pitchFamily="2" charset="0"/>
              </a:rPr>
              <a:t>. </a:t>
            </a:r>
          </a:p>
          <a:p>
            <a:pPr marL="0" indent="0">
              <a:buNone/>
            </a:pPr>
            <a:r>
              <a:rPr lang="en-US" sz="1800" b="0" i="0" dirty="0">
                <a:effectLst/>
                <a:latin typeface="Roboto" panose="02000000000000000000" pitchFamily="2" charset="0"/>
              </a:rPr>
              <a:t>The meaning of a sentence is mostly dependent on local context. So a threshold is set on the number of sentences in each sequence. </a:t>
            </a:r>
          </a:p>
          <a:p>
            <a:pPr marL="0" indent="0">
              <a:buNone/>
            </a:pPr>
            <a:r>
              <a:rPr lang="en-US" sz="1800" b="0" i="0" dirty="0">
                <a:effectLst/>
                <a:latin typeface="Roboto" panose="02000000000000000000" pitchFamily="2" charset="0"/>
              </a:rPr>
              <a:t>We bisect the document until we have sequences with sentences less than threshold.</a:t>
            </a:r>
            <a:endParaRPr lang="en-US" dirty="0">
              <a:latin typeface="Roboto" panose="02000000000000000000" pitchFamily="2" charset="0"/>
            </a:endParaRPr>
          </a:p>
        </p:txBody>
      </p:sp>
      <p:sp>
        <p:nvSpPr>
          <p:cNvPr id="4" name="Title 1">
            <a:extLst>
              <a:ext uri="{FF2B5EF4-FFF2-40B4-BE49-F238E27FC236}">
                <a16:creationId xmlns:a16="http://schemas.microsoft.com/office/drawing/2014/main" id="{40D5059E-C7F6-4272-BE7D-6C35111037B4}"/>
              </a:ext>
            </a:extLst>
          </p:cNvPr>
          <p:cNvSpPr txBox="1">
            <a:spLocks/>
          </p:cNvSpPr>
          <p:nvPr/>
        </p:nvSpPr>
        <p:spPr>
          <a:xfrm>
            <a:off x="1046000" y="3787450"/>
            <a:ext cx="9404723" cy="70072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p>
        </p:txBody>
      </p:sp>
      <p:sp>
        <p:nvSpPr>
          <p:cNvPr id="5" name="TextBox 4">
            <a:extLst>
              <a:ext uri="{FF2B5EF4-FFF2-40B4-BE49-F238E27FC236}">
                <a16:creationId xmlns:a16="http://schemas.microsoft.com/office/drawing/2014/main" id="{6E651516-F7A8-4FF6-9B20-9D6451716745}"/>
              </a:ext>
            </a:extLst>
          </p:cNvPr>
          <p:cNvSpPr txBox="1"/>
          <p:nvPr/>
        </p:nvSpPr>
        <p:spPr>
          <a:xfrm>
            <a:off x="1027521" y="5247992"/>
            <a:ext cx="2082621" cy="584775"/>
          </a:xfrm>
          <a:prstGeom prst="rect">
            <a:avLst/>
          </a:prstGeom>
          <a:noFill/>
        </p:spPr>
        <p:txBody>
          <a:bodyPr wrap="none" rtlCol="0">
            <a:spAutoFit/>
          </a:bodyPr>
          <a:lstStyle/>
          <a:p>
            <a:r>
              <a:rPr lang="en-IN" sz="3200" dirty="0"/>
              <a:t>Limitation</a:t>
            </a:r>
          </a:p>
        </p:txBody>
      </p:sp>
      <p:sp>
        <p:nvSpPr>
          <p:cNvPr id="8" name="TextBox 7">
            <a:extLst>
              <a:ext uri="{FF2B5EF4-FFF2-40B4-BE49-F238E27FC236}">
                <a16:creationId xmlns:a16="http://schemas.microsoft.com/office/drawing/2014/main" id="{7504F7B7-1951-408B-ABA3-E60B0E922F35}"/>
              </a:ext>
            </a:extLst>
          </p:cNvPr>
          <p:cNvSpPr txBox="1"/>
          <p:nvPr/>
        </p:nvSpPr>
        <p:spPr>
          <a:xfrm>
            <a:off x="1027521" y="5858928"/>
            <a:ext cx="10014783" cy="400110"/>
          </a:xfrm>
          <a:prstGeom prst="rect">
            <a:avLst/>
          </a:prstGeom>
          <a:noFill/>
        </p:spPr>
        <p:txBody>
          <a:bodyPr wrap="square" rtlCol="0">
            <a:spAutoFit/>
          </a:bodyPr>
          <a:lstStyle/>
          <a:p>
            <a:r>
              <a:rPr lang="en-US" sz="2000" b="0" i="0" dirty="0">
                <a:effectLst/>
                <a:latin typeface="Roboto" panose="02000000000000000000" pitchFamily="2" charset="0"/>
              </a:rPr>
              <a:t>Sentences on edge of the division may lose context.</a:t>
            </a:r>
            <a:endParaRPr lang="en-IN" sz="2000" dirty="0"/>
          </a:p>
        </p:txBody>
      </p:sp>
    </p:spTree>
    <p:extLst>
      <p:ext uri="{BB962C8B-B14F-4D97-AF65-F5344CB8AC3E}">
        <p14:creationId xmlns:p14="http://schemas.microsoft.com/office/powerpoint/2010/main" val="257095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5E3084-5E05-46E0-9E05-CCA1C160C08A}"/>
              </a:ext>
            </a:extLst>
          </p:cNvPr>
          <p:cNvSpPr>
            <a:spLocks noGrp="1"/>
          </p:cNvSpPr>
          <p:nvPr>
            <p:ph type="title"/>
          </p:nvPr>
        </p:nvSpPr>
        <p:spPr/>
        <p:txBody>
          <a:bodyPr/>
          <a:lstStyle/>
          <a:p>
            <a:pPr algn="l"/>
            <a:r>
              <a:rPr lang="en-IN" sz="3600" dirty="0"/>
              <a:t>Research Paper :</a:t>
            </a:r>
            <a:br>
              <a:rPr lang="en-IN" sz="3600" dirty="0"/>
            </a:br>
            <a:r>
              <a:rPr lang="en-US" sz="2400" b="1" i="0" dirty="0" err="1">
                <a:solidFill>
                  <a:schemeClr val="tx1"/>
                </a:solidFill>
                <a:effectLst/>
                <a:latin typeface="Lucida Grande"/>
              </a:rPr>
              <a:t>QMSum</a:t>
            </a:r>
            <a:r>
              <a:rPr lang="en-US" sz="2400" b="1" i="0" dirty="0">
                <a:solidFill>
                  <a:schemeClr val="tx1"/>
                </a:solidFill>
                <a:effectLst/>
                <a:latin typeface="Lucida Grande"/>
              </a:rPr>
              <a:t>: A New Benchmark for Query-based Multi-domain Meeting Summarization</a:t>
            </a:r>
            <a:br>
              <a:rPr lang="en-US" sz="1400" b="1" i="0" dirty="0">
                <a:solidFill>
                  <a:srgbClr val="000000"/>
                </a:solidFill>
                <a:effectLst/>
                <a:latin typeface="Lucida Grande"/>
              </a:rPr>
            </a:br>
            <a:br>
              <a:rPr lang="en-US" sz="1400" dirty="0"/>
            </a:br>
            <a:endParaRPr lang="en-IN" sz="3600" dirty="0"/>
          </a:p>
        </p:txBody>
      </p:sp>
      <p:sp>
        <p:nvSpPr>
          <p:cNvPr id="7" name="Content Placeholder 6">
            <a:extLst>
              <a:ext uri="{FF2B5EF4-FFF2-40B4-BE49-F238E27FC236}">
                <a16:creationId xmlns:a16="http://schemas.microsoft.com/office/drawing/2014/main" id="{DBDF0628-B30D-4367-BBB3-B036B898F8CF}"/>
              </a:ext>
            </a:extLst>
          </p:cNvPr>
          <p:cNvSpPr>
            <a:spLocks noGrp="1"/>
          </p:cNvSpPr>
          <p:nvPr>
            <p:ph idx="1"/>
          </p:nvPr>
        </p:nvSpPr>
        <p:spPr/>
        <p:txBody>
          <a:bodyPr/>
          <a:lstStyle/>
          <a:p>
            <a:pPr marL="0" indent="0">
              <a:buNone/>
            </a:pPr>
            <a:r>
              <a:rPr lang="en-US" b="0" i="0" dirty="0">
                <a:effectLst/>
                <a:latin typeface="Lucida Grande"/>
              </a:rPr>
              <a:t>Meetings are key components of human collaboration. As increasing numbers of meetings are recorded and transcribed, meeting summaries have become essential to remind those who may or may not have attended the meetings about the key decisions made and the tasks to be completed.</a:t>
            </a:r>
          </a:p>
          <a:p>
            <a:pPr marL="0" indent="0">
              <a:buNone/>
            </a:pPr>
            <a:r>
              <a:rPr lang="en-US" b="0" i="0" dirty="0">
                <a:effectLst/>
                <a:latin typeface="Lucida Grande"/>
              </a:rPr>
              <a:t>However, it is hard to create a single short summary that covers all the content of a long meeting involving multiple people and topics. In order to satisfy the needs of different types of users, a new query-based multi-domain meeting summarization task has been defined, where models have to select and summarize relevant spans of meetings in response to a query.</a:t>
            </a:r>
          </a:p>
          <a:p>
            <a:pPr marL="0" indent="0">
              <a:buNone/>
            </a:pPr>
            <a:r>
              <a:rPr lang="en-US" b="0" i="0" dirty="0" err="1">
                <a:effectLst/>
                <a:latin typeface="Lucida Grande"/>
              </a:rPr>
              <a:t>QMSum</a:t>
            </a:r>
            <a:r>
              <a:rPr lang="en-US" b="0" i="0" dirty="0">
                <a:effectLst/>
                <a:latin typeface="Lucida Grande"/>
              </a:rPr>
              <a:t>, a new benchmark for this task has been introduced.</a:t>
            </a:r>
            <a:endParaRPr lang="en-IN" dirty="0"/>
          </a:p>
        </p:txBody>
      </p:sp>
    </p:spTree>
    <p:extLst>
      <p:ext uri="{BB962C8B-B14F-4D97-AF65-F5344CB8AC3E}">
        <p14:creationId xmlns:p14="http://schemas.microsoft.com/office/powerpoint/2010/main" val="2473117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3FF1-F087-471D-AB5D-F3B8FA19CF61}"/>
              </a:ext>
            </a:extLst>
          </p:cNvPr>
          <p:cNvSpPr>
            <a:spLocks noGrp="1"/>
          </p:cNvSpPr>
          <p:nvPr>
            <p:ph type="title"/>
          </p:nvPr>
        </p:nvSpPr>
        <p:spPr>
          <a:xfrm>
            <a:off x="687493" y="264182"/>
            <a:ext cx="9223753" cy="744486"/>
          </a:xfrm>
        </p:spPr>
        <p:txBody>
          <a:bodyPr/>
          <a:lstStyle/>
          <a:p>
            <a:r>
              <a:rPr lang="en-IN" dirty="0"/>
              <a:t>Method</a:t>
            </a:r>
          </a:p>
        </p:txBody>
      </p:sp>
      <p:sp>
        <p:nvSpPr>
          <p:cNvPr id="3" name="Content Placeholder 2">
            <a:extLst>
              <a:ext uri="{FF2B5EF4-FFF2-40B4-BE49-F238E27FC236}">
                <a16:creationId xmlns:a16="http://schemas.microsoft.com/office/drawing/2014/main" id="{80511408-B2DE-4625-A070-23660DA928D1}"/>
              </a:ext>
            </a:extLst>
          </p:cNvPr>
          <p:cNvSpPr>
            <a:spLocks noGrp="1"/>
          </p:cNvSpPr>
          <p:nvPr>
            <p:ph idx="1"/>
          </p:nvPr>
        </p:nvSpPr>
        <p:spPr>
          <a:xfrm>
            <a:off x="826098" y="1091384"/>
            <a:ext cx="9892178" cy="5648781"/>
          </a:xfrm>
        </p:spPr>
        <p:txBody>
          <a:bodyPr>
            <a:normAutofit/>
          </a:bodyPr>
          <a:lstStyle/>
          <a:p>
            <a:pPr marL="0" indent="0">
              <a:buNone/>
            </a:pPr>
            <a:r>
              <a:rPr lang="en-IN" dirty="0"/>
              <a:t>It is a 2-step process:</a:t>
            </a:r>
          </a:p>
          <a:p>
            <a:pPr>
              <a:buFont typeface="Wingdings" panose="05000000000000000000" pitchFamily="2" charset="2"/>
              <a:buChar char="v"/>
            </a:pPr>
            <a:r>
              <a:rPr lang="en-IN" dirty="0"/>
              <a:t>Locator:</a:t>
            </a:r>
          </a:p>
          <a:p>
            <a:pPr marL="0" indent="0">
              <a:buNone/>
            </a:pPr>
            <a:r>
              <a:rPr lang="en-IN" dirty="0"/>
              <a:t>	</a:t>
            </a:r>
            <a:r>
              <a:rPr lang="en-US" dirty="0"/>
              <a:t>The first step requires a model to locate the relevant text spans in 	the meeting according to the queries. </a:t>
            </a:r>
          </a:p>
          <a:p>
            <a:pPr marL="0" indent="0">
              <a:buNone/>
            </a:pPr>
            <a:r>
              <a:rPr lang="en-US" dirty="0"/>
              <a:t>	The reason why we need a Locator here is, most existing 	abstractive models cannot process long texts such as meeting 	transcripts. So we need to extract shorter, query-related 	paragraphs as input to the following Summarizer.</a:t>
            </a:r>
            <a:endParaRPr lang="en-IN" dirty="0"/>
          </a:p>
          <a:p>
            <a:pPr>
              <a:buFont typeface="Wingdings" panose="05000000000000000000" pitchFamily="2" charset="2"/>
              <a:buChar char="v"/>
            </a:pPr>
            <a:r>
              <a:rPr lang="en-IN" dirty="0"/>
              <a:t>Summarizer:</a:t>
            </a:r>
          </a:p>
          <a:p>
            <a:pPr marL="457200" lvl="1" indent="0">
              <a:buNone/>
            </a:pPr>
            <a:r>
              <a:rPr lang="en-US" dirty="0"/>
              <a:t>The goal in the second stage is to summarize the selected text spans based on the query. </a:t>
            </a:r>
          </a:p>
          <a:p>
            <a:pPr marL="457200" lvl="1" indent="0">
              <a:buNone/>
            </a:pPr>
            <a:r>
              <a:rPr lang="en-US" dirty="0"/>
              <a:t>The following 3 models can be used for this purpose:</a:t>
            </a:r>
          </a:p>
          <a:p>
            <a:pPr marL="800100" lvl="1" indent="-342900">
              <a:buFont typeface="+mj-lt"/>
              <a:buAutoNum type="arabicPeriod"/>
            </a:pPr>
            <a:r>
              <a:rPr lang="en-IN" dirty="0"/>
              <a:t>Pointer-Generator Network</a:t>
            </a:r>
            <a:endParaRPr lang="en-US" dirty="0"/>
          </a:p>
          <a:p>
            <a:pPr marL="800100" lvl="1" indent="-342900">
              <a:buFont typeface="+mj-lt"/>
              <a:buAutoNum type="arabicPeriod"/>
            </a:pPr>
            <a:r>
              <a:rPr lang="en-US" dirty="0"/>
              <a:t>BART</a:t>
            </a:r>
          </a:p>
          <a:p>
            <a:pPr marL="800100" lvl="1" indent="-342900">
              <a:buFont typeface="+mj-lt"/>
              <a:buAutoNum type="arabicPeriod"/>
            </a:pPr>
            <a:r>
              <a:rPr lang="en-IN" dirty="0" err="1"/>
              <a:t>HMNet</a:t>
            </a:r>
            <a:endParaRPr lang="en-IN" dirty="0"/>
          </a:p>
        </p:txBody>
      </p:sp>
    </p:spTree>
    <p:extLst>
      <p:ext uri="{BB962C8B-B14F-4D97-AF65-F5344CB8AC3E}">
        <p14:creationId xmlns:p14="http://schemas.microsoft.com/office/powerpoint/2010/main" val="256218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1304-6964-4B57-89CD-10DC9D4161FD}"/>
              </a:ext>
            </a:extLst>
          </p:cNvPr>
          <p:cNvSpPr>
            <a:spLocks noGrp="1"/>
          </p:cNvSpPr>
          <p:nvPr>
            <p:ph type="title"/>
          </p:nvPr>
        </p:nvSpPr>
        <p:spPr>
          <a:xfrm>
            <a:off x="581942" y="276255"/>
            <a:ext cx="9404723" cy="1400530"/>
          </a:xfrm>
        </p:spPr>
        <p:txBody>
          <a:bodyPr/>
          <a:lstStyle/>
          <a:p>
            <a:r>
              <a:rPr lang="en-IN" dirty="0"/>
              <a:t>Dataset Format</a:t>
            </a:r>
          </a:p>
        </p:txBody>
      </p:sp>
      <p:pic>
        <p:nvPicPr>
          <p:cNvPr id="5" name="Picture 4">
            <a:extLst>
              <a:ext uri="{FF2B5EF4-FFF2-40B4-BE49-F238E27FC236}">
                <a16:creationId xmlns:a16="http://schemas.microsoft.com/office/drawing/2014/main" id="{09492382-4BE3-4D2B-96E4-37A359E8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08" y="1152983"/>
            <a:ext cx="11658184" cy="5616573"/>
          </a:xfrm>
          <a:prstGeom prst="rect">
            <a:avLst/>
          </a:prstGeom>
        </p:spPr>
      </p:pic>
    </p:spTree>
    <p:extLst>
      <p:ext uri="{BB962C8B-B14F-4D97-AF65-F5344CB8AC3E}">
        <p14:creationId xmlns:p14="http://schemas.microsoft.com/office/powerpoint/2010/main" val="364892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B0B0-9509-48DC-A3E0-E8474830094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55B9968-D822-4ECA-A57C-A75453FE2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52718"/>
            <a:ext cx="12192000" cy="5886449"/>
          </a:xfrm>
        </p:spPr>
      </p:pic>
    </p:spTree>
    <p:extLst>
      <p:ext uri="{BB962C8B-B14F-4D97-AF65-F5344CB8AC3E}">
        <p14:creationId xmlns:p14="http://schemas.microsoft.com/office/powerpoint/2010/main" val="294140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B09D-3A85-4AB0-86C3-6F453A69B06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D8EAA01-DF85-4740-A50D-B0C9865F94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41602"/>
            <a:ext cx="12187132" cy="5870708"/>
          </a:xfrm>
        </p:spPr>
      </p:pic>
    </p:spTree>
    <p:extLst>
      <p:ext uri="{BB962C8B-B14F-4D97-AF65-F5344CB8AC3E}">
        <p14:creationId xmlns:p14="http://schemas.microsoft.com/office/powerpoint/2010/main" val="1812575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528</TotalTime>
  <Words>598</Words>
  <Application>Microsoft Office PowerPoint</Application>
  <PresentationFormat>Widescreen</PresentationFormat>
  <Paragraphs>65</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Century Gothic</vt:lpstr>
      <vt:lpstr>Lucida Grande</vt:lpstr>
      <vt:lpstr>Roboto</vt:lpstr>
      <vt:lpstr>Wingdings</vt:lpstr>
      <vt:lpstr>Wingdings 3</vt:lpstr>
      <vt:lpstr>Ion</vt:lpstr>
      <vt:lpstr>1_Ion</vt:lpstr>
      <vt:lpstr>PowerPoint Presentation</vt:lpstr>
      <vt:lpstr>Basics Of Natural Language Processing</vt:lpstr>
      <vt:lpstr>Research Paper :  PRETRAINED LANGUAGE MODELS FOR SEQUENTIAL SENTENCE</vt:lpstr>
      <vt:lpstr>Model </vt:lpstr>
      <vt:lpstr>Research Paper : QMSum: A New Benchmark for Query-based Multi-domain Meeting Summarization  </vt:lpstr>
      <vt:lpstr>Method</vt:lpstr>
      <vt:lpstr>Dataset Format</vt:lpstr>
      <vt:lpstr>PowerPoint Presentation</vt:lpstr>
      <vt:lpstr>PowerPoint Presentation</vt:lpstr>
      <vt:lpstr>Research Paper : Test Summarization with Latent Queries  </vt:lpstr>
      <vt:lpstr>Raw Dataset</vt:lpstr>
      <vt:lpstr>Raw Dataset</vt:lpstr>
      <vt:lpstr>Raw Dataset</vt:lpstr>
      <vt:lpstr>Code</vt:lpstr>
      <vt:lpstr>Code</vt:lpstr>
      <vt:lpstr>Processed Dataset</vt:lpstr>
      <vt:lpstr>Processed Dataset</vt:lpstr>
      <vt:lpstr>Extracting the experimental configuration from the research papers</vt:lpstr>
      <vt:lpstr>PowerPoint Presentation</vt:lpstr>
      <vt:lpstr>PowerPoint Presentation</vt:lpstr>
      <vt:lpstr>PowerPoint Presentation</vt:lpstr>
      <vt:lpstr>PowerPoint Presentation</vt:lpstr>
      <vt:lpstr>What Next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TEJENDRA PRATAP</dc:creator>
  <cp:lastModifiedBy>Zaid Ahmad</cp:lastModifiedBy>
  <cp:revision>12</cp:revision>
  <dcterms:created xsi:type="dcterms:W3CDTF">2022-01-14T17:28:25Z</dcterms:created>
  <dcterms:modified xsi:type="dcterms:W3CDTF">2022-01-17T10:52:06Z</dcterms:modified>
</cp:coreProperties>
</file>